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49" r:id="rId4"/>
  </p:sldMasterIdLst>
  <p:notesMasterIdLst>
    <p:notesMasterId r:id="rId6"/>
  </p:notesMasterIdLst>
  <p:sldIdLst>
    <p:sldId id="262" r:id="rId5"/>
  </p:sldIdLst>
  <p:sldSz cx="43891200" cy="329184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0897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2075917" algn="l" rtl="0" eaLnBrk="0" fontAlgn="base" hangingPunct="0">
      <a:spcBef>
        <a:spcPct val="0"/>
      </a:spcBef>
      <a:spcAft>
        <a:spcPct val="0"/>
      </a:spcAft>
      <a:defRPr sz="10897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4151833" algn="l" rtl="0" eaLnBrk="0" fontAlgn="base" hangingPunct="0">
      <a:spcBef>
        <a:spcPct val="0"/>
      </a:spcBef>
      <a:spcAft>
        <a:spcPct val="0"/>
      </a:spcAft>
      <a:defRPr sz="10897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6227750" algn="l" rtl="0" eaLnBrk="0" fontAlgn="base" hangingPunct="0">
      <a:spcBef>
        <a:spcPct val="0"/>
      </a:spcBef>
      <a:spcAft>
        <a:spcPct val="0"/>
      </a:spcAft>
      <a:defRPr sz="10897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8303666" algn="l" rtl="0" eaLnBrk="0" fontAlgn="base" hangingPunct="0">
      <a:spcBef>
        <a:spcPct val="0"/>
      </a:spcBef>
      <a:spcAft>
        <a:spcPct val="0"/>
      </a:spcAft>
      <a:defRPr sz="10897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10379583" algn="l" defTabSz="2075917" rtl="0" eaLnBrk="1" latinLnBrk="0" hangingPunct="1">
      <a:defRPr sz="10897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12455500" algn="l" defTabSz="2075917" rtl="0" eaLnBrk="1" latinLnBrk="0" hangingPunct="1">
      <a:defRPr sz="10897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14531416" algn="l" defTabSz="2075917" rtl="0" eaLnBrk="1" latinLnBrk="0" hangingPunct="1">
      <a:defRPr sz="10897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16607333" algn="l" defTabSz="2075917" rtl="0" eaLnBrk="1" latinLnBrk="0" hangingPunct="1">
      <a:defRPr sz="10897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BFE35B"/>
    <a:srgbClr val="009E47"/>
    <a:srgbClr val="E5F884"/>
    <a:srgbClr val="D1F76F"/>
    <a:srgbClr val="008A3E"/>
    <a:srgbClr val="009A46"/>
    <a:srgbClr val="00863D"/>
    <a:srgbClr val="006400"/>
    <a:srgbClr val="94D1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8B0014-1CAD-47F5-8CD7-3D31EB241899}" v="1967" dt="2024-04-02T02:17:39.745"/>
    <p1510:client id="{635C5AFE-FB0C-B356-FCC0-D4C04CE9D3B2}" v="48" dt="2024-04-02T00:38:44.891"/>
    <p1510:client id="{8D64719D-16DA-4F6E-BC94-CF7214A60F2C}" v="3" dt="2024-04-02T16:56:29.6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915" autoAdjust="0"/>
  </p:normalViewPr>
  <p:slideViewPr>
    <p:cSldViewPr snapToGrid="0">
      <p:cViewPr varScale="1">
        <p:scale>
          <a:sx n="22" d="100"/>
          <a:sy n="22" d="100"/>
        </p:scale>
        <p:origin x="1770" y="84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2B0AF-B53F-4BF2-BA3D-16C2AD242CF5}" type="datetimeFigureOut">
              <a:rPr lang="en-CA" smtClean="0"/>
              <a:t>2024-04-02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BCB1E-A824-46EE-A79B-F8E74AA313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0295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BCB1E-A824-46EE-A79B-F8E74AA31328}" type="slidenum">
              <a:rPr lang="en-CA" smtClean="0"/>
              <a:t>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3677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6C2E57C-D53F-1040-87A1-B74D30F65FD5}"/>
              </a:ext>
            </a:extLst>
          </p:cNvPr>
          <p:cNvCxnSpPr>
            <a:cxnSpLocks/>
          </p:cNvCxnSpPr>
          <p:nvPr userDrawn="1"/>
        </p:nvCxnSpPr>
        <p:spPr bwMode="auto">
          <a:xfrm flipH="1">
            <a:off x="304800" y="2800350"/>
            <a:ext cx="43281600" cy="0"/>
          </a:xfrm>
          <a:prstGeom prst="line">
            <a:avLst/>
          </a:prstGeom>
          <a:solidFill>
            <a:schemeClr val="accent1"/>
          </a:solidFill>
          <a:ln w="254000" cap="flat" cmpd="sng" algn="ctr">
            <a:solidFill>
              <a:srgbClr val="60043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6AA018F-2DDC-D746-995C-451BA31BCD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2011" y="186683"/>
            <a:ext cx="4352512" cy="24058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C6A0E8-D433-8446-8731-6510C94E0DEF}"/>
              </a:ext>
            </a:extLst>
          </p:cNvPr>
          <p:cNvSpPr txBox="1"/>
          <p:nvPr userDrawn="1"/>
        </p:nvSpPr>
        <p:spPr>
          <a:xfrm>
            <a:off x="38747699" y="117036"/>
            <a:ext cx="501097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CA" sz="3200" b="1">
                <a:solidFill>
                  <a:srgbClr val="650535"/>
                </a:solidFill>
              </a:rPr>
              <a:t>Department of </a:t>
            </a:r>
          </a:p>
          <a:p>
            <a:pPr algn="ctr">
              <a:lnSpc>
                <a:spcPts val="3500"/>
              </a:lnSpc>
            </a:pPr>
            <a:r>
              <a:rPr lang="en-CA" sz="3200" b="1">
                <a:solidFill>
                  <a:srgbClr val="650535"/>
                </a:solidFill>
              </a:rPr>
              <a:t>Computing and Software</a:t>
            </a:r>
          </a:p>
          <a:p>
            <a:pPr algn="ctr">
              <a:lnSpc>
                <a:spcPts val="3500"/>
              </a:lnSpc>
              <a:spcBef>
                <a:spcPts val="0"/>
              </a:spcBef>
            </a:pPr>
            <a:endParaRPr lang="en-CA" sz="3200" b="1">
              <a:solidFill>
                <a:srgbClr val="151546"/>
              </a:solidFill>
            </a:endParaRPr>
          </a:p>
          <a:p>
            <a:pPr algn="ctr">
              <a:lnSpc>
                <a:spcPts val="3000"/>
              </a:lnSpc>
              <a:spcBef>
                <a:spcPts val="800"/>
              </a:spcBef>
            </a:pPr>
            <a:r>
              <a:rPr lang="en-CA" sz="3200" b="1">
                <a:solidFill>
                  <a:srgbClr val="151546"/>
                </a:solidFill>
              </a:rPr>
              <a:t>Mechatronics</a:t>
            </a:r>
          </a:p>
          <a:p>
            <a:pPr marL="0" marR="0" lvl="0" indent="0" algn="ctr" defTabSz="914400" rtl="0" eaLnBrk="0" fontAlgn="base" latinLnBrk="0" hangingPunct="0">
              <a:lnSpc>
                <a:spcPts val="3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3200" b="1">
                <a:solidFill>
                  <a:srgbClr val="151546"/>
                </a:solidFill>
              </a:rPr>
              <a:t>Capstone Project </a:t>
            </a:r>
          </a:p>
          <a:p>
            <a:pPr algn="l">
              <a:lnSpc>
                <a:spcPts val="3500"/>
              </a:lnSpc>
              <a:spcBef>
                <a:spcPts val="1000"/>
              </a:spcBef>
            </a:pPr>
            <a:endParaRPr lang="en-CA" sz="3000" b="1">
              <a:solidFill>
                <a:srgbClr val="650535"/>
              </a:solidFill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07EBC3EB-0F9E-0143-9BEE-50D17F27C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4900" y="196848"/>
            <a:ext cx="33832800" cy="1588410"/>
          </a:xfrm>
          <a:solidFill>
            <a:schemeClr val="accent2"/>
          </a:solidFill>
        </p:spPr>
        <p:txBody>
          <a:bodyPr/>
          <a:lstStyle>
            <a:lvl1pPr algn="ctr">
              <a:lnSpc>
                <a:spcPts val="8500"/>
              </a:lnSpc>
              <a:defRPr sz="8000" b="1" i="0" cap="sm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</a:t>
            </a:r>
            <a:endParaRPr lang="en-CA"/>
          </a:p>
        </p:txBody>
      </p:sp>
      <p:sp>
        <p:nvSpPr>
          <p:cNvPr id="2" name="Title 17">
            <a:extLst>
              <a:ext uri="{FF2B5EF4-FFF2-40B4-BE49-F238E27FC236}">
                <a16:creationId xmlns:a16="http://schemas.microsoft.com/office/drawing/2014/main" id="{89E86BCE-3643-C41E-ADAB-0D3B35EFABC2}"/>
              </a:ext>
            </a:extLst>
          </p:cNvPr>
          <p:cNvSpPr txBox="1">
            <a:spLocks/>
          </p:cNvSpPr>
          <p:nvPr userDrawn="1"/>
        </p:nvSpPr>
        <p:spPr bwMode="auto">
          <a:xfrm>
            <a:off x="4914899" y="1785258"/>
            <a:ext cx="33832800" cy="807244"/>
          </a:xfrm>
          <a:prstGeom prst="rect">
            <a:avLst/>
          </a:prstGeom>
          <a:solidFill>
            <a:srgbClr val="F5BB58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>
            <a:lvl1pPr algn="ctr" defTabSz="4350546" rtl="0" eaLnBrk="1" fontAlgn="base" hangingPunct="1">
              <a:lnSpc>
                <a:spcPts val="8500"/>
              </a:lnSpc>
              <a:spcBef>
                <a:spcPct val="0"/>
              </a:spcBef>
              <a:spcAft>
                <a:spcPct val="0"/>
              </a:spcAft>
              <a:defRPr sz="8000" b="1" i="0" cap="small" baseline="0">
                <a:solidFill>
                  <a:srgbClr val="151546"/>
                </a:solidFill>
                <a:latin typeface="+mj-lt"/>
                <a:ea typeface="+mj-ea"/>
                <a:cs typeface="+mj-cs"/>
              </a:defRPr>
            </a:lvl1pPr>
            <a:lvl2pPr algn="r" defTabSz="4350546" rtl="0" eaLnBrk="1" fontAlgn="base" hangingPunct="1">
              <a:spcBef>
                <a:spcPct val="0"/>
              </a:spcBef>
              <a:spcAft>
                <a:spcPct val="0"/>
              </a:spcAft>
              <a:defRPr sz="18000" b="1" i="1">
                <a:solidFill>
                  <a:srgbClr val="000000"/>
                </a:solidFill>
                <a:latin typeface="Tahoma" pitchFamily="-108" charset="0"/>
                <a:ea typeface="MS Pゴシック" pitchFamily="-92" charset="-128"/>
                <a:cs typeface="MS Pゴシック" pitchFamily="-92" charset="-128"/>
              </a:defRPr>
            </a:lvl2pPr>
            <a:lvl3pPr algn="r" defTabSz="4350546" rtl="0" eaLnBrk="1" fontAlgn="base" hangingPunct="1">
              <a:spcBef>
                <a:spcPct val="0"/>
              </a:spcBef>
              <a:spcAft>
                <a:spcPct val="0"/>
              </a:spcAft>
              <a:defRPr sz="18000" b="1" i="1">
                <a:solidFill>
                  <a:srgbClr val="000000"/>
                </a:solidFill>
                <a:latin typeface="Tahoma" pitchFamily="-108" charset="0"/>
                <a:ea typeface="MS Pゴシック" pitchFamily="-92" charset="-128"/>
                <a:cs typeface="MS Pゴシック" pitchFamily="-92" charset="-128"/>
              </a:defRPr>
            </a:lvl3pPr>
            <a:lvl4pPr algn="r" defTabSz="4350546" rtl="0" eaLnBrk="1" fontAlgn="base" hangingPunct="1">
              <a:spcBef>
                <a:spcPct val="0"/>
              </a:spcBef>
              <a:spcAft>
                <a:spcPct val="0"/>
              </a:spcAft>
              <a:defRPr sz="18000" b="1" i="1">
                <a:solidFill>
                  <a:srgbClr val="000000"/>
                </a:solidFill>
                <a:latin typeface="Tahoma" pitchFamily="-108" charset="0"/>
                <a:ea typeface="MS Pゴシック" pitchFamily="-92" charset="-128"/>
                <a:cs typeface="MS Pゴシック" pitchFamily="-92" charset="-128"/>
              </a:defRPr>
            </a:lvl4pPr>
            <a:lvl5pPr algn="r" defTabSz="4350546" rtl="0" eaLnBrk="1" fontAlgn="base" hangingPunct="1">
              <a:spcBef>
                <a:spcPct val="0"/>
              </a:spcBef>
              <a:spcAft>
                <a:spcPct val="0"/>
              </a:spcAft>
              <a:defRPr sz="18000" b="1" i="1">
                <a:solidFill>
                  <a:srgbClr val="000000"/>
                </a:solidFill>
                <a:latin typeface="Tahoma" pitchFamily="-108" charset="0"/>
                <a:ea typeface="MS Pゴシック" pitchFamily="-92" charset="-128"/>
                <a:cs typeface="MS Pゴシック" pitchFamily="-92" charset="-128"/>
              </a:defRPr>
            </a:lvl5pPr>
            <a:lvl6pPr marL="2057400" algn="r" defTabSz="4350546" rtl="0" eaLnBrk="1" fontAlgn="base" hangingPunct="1">
              <a:spcBef>
                <a:spcPct val="0"/>
              </a:spcBef>
              <a:spcAft>
                <a:spcPct val="0"/>
              </a:spcAft>
              <a:defRPr sz="21150" i="1">
                <a:solidFill>
                  <a:schemeClr val="tx2"/>
                </a:solidFill>
                <a:latin typeface="Tahoma" pitchFamily="-108" charset="0"/>
                <a:ea typeface="MS Pゴシック" pitchFamily="-92" charset="-128"/>
                <a:cs typeface="MS Pゴシック" pitchFamily="-92" charset="-128"/>
              </a:defRPr>
            </a:lvl6pPr>
            <a:lvl7pPr marL="4114800" algn="r" defTabSz="4350546" rtl="0" eaLnBrk="1" fontAlgn="base" hangingPunct="1">
              <a:spcBef>
                <a:spcPct val="0"/>
              </a:spcBef>
              <a:spcAft>
                <a:spcPct val="0"/>
              </a:spcAft>
              <a:defRPr sz="21150" i="1">
                <a:solidFill>
                  <a:schemeClr val="tx2"/>
                </a:solidFill>
                <a:latin typeface="Tahoma" pitchFamily="-108" charset="0"/>
                <a:ea typeface="MS Pゴシック" pitchFamily="-92" charset="-128"/>
                <a:cs typeface="MS Pゴシック" pitchFamily="-92" charset="-128"/>
              </a:defRPr>
            </a:lvl7pPr>
            <a:lvl8pPr marL="6172200" algn="r" defTabSz="4350546" rtl="0" eaLnBrk="1" fontAlgn="base" hangingPunct="1">
              <a:spcBef>
                <a:spcPct val="0"/>
              </a:spcBef>
              <a:spcAft>
                <a:spcPct val="0"/>
              </a:spcAft>
              <a:defRPr sz="21150" i="1">
                <a:solidFill>
                  <a:schemeClr val="tx2"/>
                </a:solidFill>
                <a:latin typeface="Tahoma" pitchFamily="-108" charset="0"/>
                <a:ea typeface="MS Pゴシック" pitchFamily="-92" charset="-128"/>
                <a:cs typeface="MS Pゴシック" pitchFamily="-92" charset="-128"/>
              </a:defRPr>
            </a:lvl8pPr>
            <a:lvl9pPr marL="8229600" algn="r" defTabSz="4350546" rtl="0" eaLnBrk="1" fontAlgn="base" hangingPunct="1">
              <a:spcBef>
                <a:spcPct val="0"/>
              </a:spcBef>
              <a:spcAft>
                <a:spcPct val="0"/>
              </a:spcAft>
              <a:defRPr sz="21150" i="1">
                <a:solidFill>
                  <a:schemeClr val="tx2"/>
                </a:solidFill>
                <a:latin typeface="Tahoma" pitchFamily="-108" charset="0"/>
                <a:ea typeface="MS Pゴシック" pitchFamily="-92" charset="-128"/>
                <a:cs typeface="MS Pゴシック" pitchFamily="-92" charset="-128"/>
              </a:defRPr>
            </a:lvl9pPr>
          </a:lstStyle>
          <a:p>
            <a:endParaRPr lang="en-CA" sz="6000" kern="0"/>
          </a:p>
        </p:txBody>
      </p:sp>
    </p:spTree>
    <p:extLst>
      <p:ext uri="{BB962C8B-B14F-4D97-AF65-F5344CB8AC3E}">
        <p14:creationId xmlns:p14="http://schemas.microsoft.com/office/powerpoint/2010/main" val="4202141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68" userDrawn="1">
          <p15:clr>
            <a:srgbClr val="FBAE40"/>
          </p15:clr>
        </p15:guide>
        <p15:guide id="2" pos="1384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11888" y="1828800"/>
            <a:ext cx="35146345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11888" y="8415340"/>
            <a:ext cx="35146345" cy="22309934"/>
          </a:xfrm>
          <a:prstGeom prst="rect">
            <a:avLst/>
          </a:prstGeom>
          <a:noFill/>
          <a:ln>
            <a:noFill/>
            <a:headEnd/>
            <a:tailEnd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none"/>
        </p:style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4743" y="29989463"/>
            <a:ext cx="9144000" cy="220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38100" dist="25399" dir="2700000" algn="ctr" rotWithShape="0">
              <a:schemeClr val="bg2">
                <a:alpha val="99962"/>
              </a:schemeClr>
            </a:outerShdw>
          </a:effec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6750">
                <a:latin typeface="Tahoma" charset="0"/>
                <a:ea typeface="MS Pゴシック" pitchFamily="-92" charset="-128"/>
                <a:cs typeface="MS Pゴシック" pitchFamily="-92" charset="-128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630402" y="21259802"/>
            <a:ext cx="15726231" cy="1092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38100" dist="25399" dir="2700000" algn="ctr" rotWithShape="0">
              <a:schemeClr val="bg2">
                <a:alpha val="99962"/>
              </a:schemeClr>
            </a:outerShdw>
          </a:effec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6750">
                <a:latin typeface="Tahoma" charset="0"/>
                <a:ea typeface="MS Pゴシック" pitchFamily="-92" charset="-128"/>
                <a:cs typeface="MS Pゴシック" pitchFamily="-92" charset="-128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3651374" y="31089600"/>
            <a:ext cx="9144000" cy="1828800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none"/>
        </p:style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4950" smtClean="0">
                <a:solidFill>
                  <a:srgbClr val="0000FF"/>
                </a:solidFill>
                <a:latin typeface="Tahoma" charset="0"/>
                <a:ea typeface="MS Pゴシック" charset="0"/>
                <a:cs typeface="MS Pゴシック" charset="0"/>
              </a:defRPr>
            </a:lvl1pPr>
          </a:lstStyle>
          <a:p>
            <a:pPr>
              <a:defRPr/>
            </a:pPr>
            <a:fld id="{275DDB04-EE6C-D344-9D52-1571540324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920" r:id="rId1"/>
  </p:sldLayoutIdLst>
  <p:hf hdr="0" dt="0"/>
  <p:txStyles>
    <p:titleStyle>
      <a:lvl1pPr algn="r" defTabSz="4350546" rtl="0" eaLnBrk="1" fontAlgn="base" hangingPunct="1">
        <a:spcBef>
          <a:spcPct val="0"/>
        </a:spcBef>
        <a:spcAft>
          <a:spcPct val="0"/>
        </a:spcAft>
        <a:defRPr sz="18000" b="1" i="1">
          <a:solidFill>
            <a:srgbClr val="FF8000"/>
          </a:solidFill>
          <a:latin typeface="+mj-lt"/>
          <a:ea typeface="+mj-ea"/>
          <a:cs typeface="+mj-cs"/>
        </a:defRPr>
      </a:lvl1pPr>
      <a:lvl2pPr algn="r" defTabSz="4350546" rtl="0" eaLnBrk="1" fontAlgn="base" hangingPunct="1">
        <a:spcBef>
          <a:spcPct val="0"/>
        </a:spcBef>
        <a:spcAft>
          <a:spcPct val="0"/>
        </a:spcAft>
        <a:defRPr sz="18000" b="1" i="1">
          <a:solidFill>
            <a:srgbClr val="000000"/>
          </a:solidFill>
          <a:latin typeface="Tahoma" pitchFamily="-108" charset="0"/>
          <a:ea typeface="MS Pゴシック" pitchFamily="-92" charset="-128"/>
          <a:cs typeface="MS Pゴシック" pitchFamily="-92" charset="-128"/>
        </a:defRPr>
      </a:lvl2pPr>
      <a:lvl3pPr algn="r" defTabSz="4350546" rtl="0" eaLnBrk="1" fontAlgn="base" hangingPunct="1">
        <a:spcBef>
          <a:spcPct val="0"/>
        </a:spcBef>
        <a:spcAft>
          <a:spcPct val="0"/>
        </a:spcAft>
        <a:defRPr sz="18000" b="1" i="1">
          <a:solidFill>
            <a:srgbClr val="000000"/>
          </a:solidFill>
          <a:latin typeface="Tahoma" pitchFamily="-108" charset="0"/>
          <a:ea typeface="MS Pゴシック" pitchFamily="-92" charset="-128"/>
          <a:cs typeface="MS Pゴシック" pitchFamily="-92" charset="-128"/>
        </a:defRPr>
      </a:lvl3pPr>
      <a:lvl4pPr algn="r" defTabSz="4350546" rtl="0" eaLnBrk="1" fontAlgn="base" hangingPunct="1">
        <a:spcBef>
          <a:spcPct val="0"/>
        </a:spcBef>
        <a:spcAft>
          <a:spcPct val="0"/>
        </a:spcAft>
        <a:defRPr sz="18000" b="1" i="1">
          <a:solidFill>
            <a:srgbClr val="000000"/>
          </a:solidFill>
          <a:latin typeface="Tahoma" pitchFamily="-108" charset="0"/>
          <a:ea typeface="MS Pゴシック" pitchFamily="-92" charset="-128"/>
          <a:cs typeface="MS Pゴシック" pitchFamily="-92" charset="-128"/>
        </a:defRPr>
      </a:lvl4pPr>
      <a:lvl5pPr algn="r" defTabSz="4350546" rtl="0" eaLnBrk="1" fontAlgn="base" hangingPunct="1">
        <a:spcBef>
          <a:spcPct val="0"/>
        </a:spcBef>
        <a:spcAft>
          <a:spcPct val="0"/>
        </a:spcAft>
        <a:defRPr sz="18000" b="1" i="1">
          <a:solidFill>
            <a:srgbClr val="000000"/>
          </a:solidFill>
          <a:latin typeface="Tahoma" pitchFamily="-108" charset="0"/>
          <a:ea typeface="MS Pゴシック" pitchFamily="-92" charset="-128"/>
          <a:cs typeface="MS Pゴシック" pitchFamily="-92" charset="-128"/>
        </a:defRPr>
      </a:lvl5pPr>
      <a:lvl6pPr marL="2057400" algn="r" defTabSz="4350546" rtl="0" eaLnBrk="1" fontAlgn="base" hangingPunct="1">
        <a:spcBef>
          <a:spcPct val="0"/>
        </a:spcBef>
        <a:spcAft>
          <a:spcPct val="0"/>
        </a:spcAft>
        <a:defRPr sz="21150" i="1">
          <a:solidFill>
            <a:schemeClr val="tx2"/>
          </a:solidFill>
          <a:latin typeface="Tahoma" pitchFamily="-108" charset="0"/>
          <a:ea typeface="MS Pゴシック" pitchFamily="-92" charset="-128"/>
          <a:cs typeface="MS Pゴシック" pitchFamily="-92" charset="-128"/>
        </a:defRPr>
      </a:lvl6pPr>
      <a:lvl7pPr marL="4114800" algn="r" defTabSz="4350546" rtl="0" eaLnBrk="1" fontAlgn="base" hangingPunct="1">
        <a:spcBef>
          <a:spcPct val="0"/>
        </a:spcBef>
        <a:spcAft>
          <a:spcPct val="0"/>
        </a:spcAft>
        <a:defRPr sz="21150" i="1">
          <a:solidFill>
            <a:schemeClr val="tx2"/>
          </a:solidFill>
          <a:latin typeface="Tahoma" pitchFamily="-108" charset="0"/>
          <a:ea typeface="MS Pゴシック" pitchFamily="-92" charset="-128"/>
          <a:cs typeface="MS Pゴシック" pitchFamily="-92" charset="-128"/>
        </a:defRPr>
      </a:lvl7pPr>
      <a:lvl8pPr marL="6172200" algn="r" defTabSz="4350546" rtl="0" eaLnBrk="1" fontAlgn="base" hangingPunct="1">
        <a:spcBef>
          <a:spcPct val="0"/>
        </a:spcBef>
        <a:spcAft>
          <a:spcPct val="0"/>
        </a:spcAft>
        <a:defRPr sz="21150" i="1">
          <a:solidFill>
            <a:schemeClr val="tx2"/>
          </a:solidFill>
          <a:latin typeface="Tahoma" pitchFamily="-108" charset="0"/>
          <a:ea typeface="MS Pゴシック" pitchFamily="-92" charset="-128"/>
          <a:cs typeface="MS Pゴシック" pitchFamily="-92" charset="-128"/>
        </a:defRPr>
      </a:lvl8pPr>
      <a:lvl9pPr marL="8229600" algn="r" defTabSz="4350546" rtl="0" eaLnBrk="1" fontAlgn="base" hangingPunct="1">
        <a:spcBef>
          <a:spcPct val="0"/>
        </a:spcBef>
        <a:spcAft>
          <a:spcPct val="0"/>
        </a:spcAft>
        <a:defRPr sz="21150" i="1">
          <a:solidFill>
            <a:schemeClr val="tx2"/>
          </a:solidFill>
          <a:latin typeface="Tahoma" pitchFamily="-108" charset="0"/>
          <a:ea typeface="MS Pゴシック" pitchFamily="-92" charset="-128"/>
          <a:cs typeface="MS Pゴシック" pitchFamily="-92" charset="-128"/>
        </a:defRPr>
      </a:lvl9pPr>
    </p:titleStyle>
    <p:bodyStyle>
      <a:lvl1pPr marL="1628775" indent="-1628775" algn="l" defTabSz="4350546" rtl="0" eaLnBrk="1" fontAlgn="base" hangingPunct="1">
        <a:spcBef>
          <a:spcPts val="450"/>
        </a:spcBef>
        <a:spcAft>
          <a:spcPct val="0"/>
        </a:spcAft>
        <a:buFont typeface="Wingdings" charset="0"/>
        <a:buChar char="§"/>
        <a:defRPr sz="14400">
          <a:solidFill>
            <a:srgbClr val="000000"/>
          </a:solidFill>
          <a:latin typeface="Arial"/>
          <a:ea typeface="+mn-ea"/>
          <a:cs typeface="Arial"/>
        </a:defRPr>
      </a:lvl1pPr>
      <a:lvl2pPr marL="3536159" indent="-1364459" algn="l" defTabSz="4350546" rtl="0" eaLnBrk="1" fontAlgn="base" hangingPunct="1">
        <a:spcBef>
          <a:spcPts val="0"/>
        </a:spcBef>
        <a:spcAft>
          <a:spcPct val="0"/>
        </a:spcAft>
        <a:buFont typeface="Arial" charset="0"/>
        <a:buChar char="•"/>
        <a:defRPr sz="12600">
          <a:solidFill>
            <a:srgbClr val="000000"/>
          </a:solidFill>
          <a:latin typeface="Arial"/>
          <a:ea typeface="+mn-ea"/>
          <a:cs typeface="Arial"/>
        </a:defRPr>
      </a:lvl2pPr>
      <a:lvl3pPr marL="5436396" indent="-1085850" algn="l" defTabSz="4350546" rtl="0" eaLnBrk="1" fontAlgn="base" hangingPunct="1">
        <a:spcBef>
          <a:spcPts val="0"/>
        </a:spcBef>
        <a:spcAft>
          <a:spcPct val="0"/>
        </a:spcAft>
        <a:buSzPct val="60000"/>
        <a:buFont typeface="Courier New"/>
        <a:buChar char="o"/>
        <a:defRPr sz="10800">
          <a:solidFill>
            <a:srgbClr val="000000"/>
          </a:solidFill>
          <a:latin typeface="Arial"/>
          <a:ea typeface="+mn-ea"/>
          <a:cs typeface="Arial"/>
        </a:defRPr>
      </a:lvl3pPr>
      <a:lvl4pPr marL="7615238" indent="-1092996" algn="l" defTabSz="4350546" rtl="0" eaLnBrk="1" fontAlgn="base" hangingPunct="1">
        <a:spcBef>
          <a:spcPts val="0"/>
        </a:spcBef>
        <a:spcAft>
          <a:spcPct val="0"/>
        </a:spcAft>
        <a:buFont typeface="Wingdings" charset="0"/>
        <a:buChar char="w"/>
        <a:defRPr sz="9450">
          <a:solidFill>
            <a:srgbClr val="000000"/>
          </a:solidFill>
          <a:latin typeface="+mn-lt"/>
          <a:ea typeface="+mn-ea"/>
          <a:cs typeface="+mn-cs"/>
        </a:defRPr>
      </a:lvl4pPr>
      <a:lvl5pPr marL="9786938" indent="-1085850" algn="l" defTabSz="4350546" rtl="0" eaLnBrk="1" fontAlgn="base" hangingPunct="1">
        <a:spcBef>
          <a:spcPts val="0"/>
        </a:spcBef>
        <a:spcAft>
          <a:spcPct val="0"/>
        </a:spcAft>
        <a:buFont typeface="Wingdings" charset="0"/>
        <a:buChar char="w"/>
        <a:defRPr sz="9450">
          <a:solidFill>
            <a:srgbClr val="000000"/>
          </a:solidFill>
          <a:latin typeface="+mn-lt"/>
          <a:ea typeface="+mn-ea"/>
          <a:cs typeface="+mn-cs"/>
        </a:defRPr>
      </a:lvl5pPr>
      <a:lvl6pPr marL="11844338" indent="-1085850" algn="l" defTabSz="4350546" rtl="0" eaLnBrk="1" fontAlgn="base" hangingPunct="1">
        <a:spcBef>
          <a:spcPct val="20000"/>
        </a:spcBef>
        <a:spcAft>
          <a:spcPct val="0"/>
        </a:spcAft>
        <a:buFont typeface="Wingdings" pitchFamily="-108" charset="2"/>
        <a:buChar char="w"/>
        <a:defRPr sz="9450">
          <a:solidFill>
            <a:schemeClr val="tx1"/>
          </a:solidFill>
          <a:latin typeface="+mn-lt"/>
          <a:ea typeface="+mn-ea"/>
          <a:cs typeface="+mn-cs"/>
        </a:defRPr>
      </a:lvl6pPr>
      <a:lvl7pPr marL="13901738" indent="-1085850" algn="l" defTabSz="4350546" rtl="0" eaLnBrk="1" fontAlgn="base" hangingPunct="1">
        <a:spcBef>
          <a:spcPct val="20000"/>
        </a:spcBef>
        <a:spcAft>
          <a:spcPct val="0"/>
        </a:spcAft>
        <a:buFont typeface="Wingdings" pitchFamily="-108" charset="2"/>
        <a:buChar char="w"/>
        <a:defRPr sz="9450">
          <a:solidFill>
            <a:schemeClr val="tx1"/>
          </a:solidFill>
          <a:latin typeface="+mn-lt"/>
          <a:ea typeface="+mn-ea"/>
          <a:cs typeface="+mn-cs"/>
        </a:defRPr>
      </a:lvl7pPr>
      <a:lvl8pPr marL="15959138" indent="-1085850" algn="l" defTabSz="4350546" rtl="0" eaLnBrk="1" fontAlgn="base" hangingPunct="1">
        <a:spcBef>
          <a:spcPct val="20000"/>
        </a:spcBef>
        <a:spcAft>
          <a:spcPct val="0"/>
        </a:spcAft>
        <a:buFont typeface="Wingdings" pitchFamily="-108" charset="2"/>
        <a:buChar char="w"/>
        <a:defRPr sz="9450">
          <a:solidFill>
            <a:schemeClr val="tx1"/>
          </a:solidFill>
          <a:latin typeface="+mn-lt"/>
          <a:ea typeface="+mn-ea"/>
          <a:cs typeface="+mn-cs"/>
        </a:defRPr>
      </a:lvl8pPr>
      <a:lvl9pPr marL="18016538" indent="-1085850" algn="l" defTabSz="4350546" rtl="0" eaLnBrk="1" fontAlgn="base" hangingPunct="1">
        <a:spcBef>
          <a:spcPct val="20000"/>
        </a:spcBef>
        <a:spcAft>
          <a:spcPct val="0"/>
        </a:spcAft>
        <a:buFont typeface="Wingdings" pitchFamily="-108" charset="2"/>
        <a:buChar char="w"/>
        <a:defRPr sz="94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574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algn="l" defTabSz="20574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algn="l" defTabSz="20574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6172200" algn="l" defTabSz="20574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algn="l" defTabSz="20574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0287000" algn="l" defTabSz="20574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2344400" algn="l" defTabSz="20574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algn="l" defTabSz="20574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6459200" algn="l" defTabSz="20574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75863A-0F5F-799F-B150-F026E3AC6999}"/>
              </a:ext>
            </a:extLst>
          </p:cNvPr>
          <p:cNvSpPr/>
          <p:nvPr/>
        </p:nvSpPr>
        <p:spPr bwMode="auto">
          <a:xfrm>
            <a:off x="4425766" y="0"/>
            <a:ext cx="35039668" cy="4733493"/>
          </a:xfrm>
          <a:prstGeom prst="rect">
            <a:avLst/>
          </a:prstGeom>
          <a:solidFill>
            <a:srgbClr val="009E47"/>
          </a:solidFill>
          <a:ln w="762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E6CEA0B-6430-BEDF-CD57-9EE89060C4DC}"/>
              </a:ext>
            </a:extLst>
          </p:cNvPr>
          <p:cNvSpPr/>
          <p:nvPr/>
        </p:nvSpPr>
        <p:spPr bwMode="auto">
          <a:xfrm>
            <a:off x="4417287" y="745"/>
            <a:ext cx="4732747" cy="4732747"/>
          </a:xfrm>
          <a:prstGeom prst="roundRect">
            <a:avLst>
              <a:gd name="adj" fmla="val 0"/>
            </a:avLst>
          </a:prstGeom>
          <a:solidFill>
            <a:srgbClr val="BFE35B"/>
          </a:solidFill>
          <a:ln w="762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BFDF7D-DF2D-FECB-DF05-8E697E8DF3D4}"/>
              </a:ext>
            </a:extLst>
          </p:cNvPr>
          <p:cNvSpPr/>
          <p:nvPr/>
        </p:nvSpPr>
        <p:spPr bwMode="auto">
          <a:xfrm>
            <a:off x="-1" y="3928"/>
            <a:ext cx="4425765" cy="4729563"/>
          </a:xfrm>
          <a:prstGeom prst="rect">
            <a:avLst/>
          </a:prstGeom>
          <a:solidFill>
            <a:srgbClr val="009E47"/>
          </a:solidFill>
          <a:ln w="762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5E4473-68A9-1AAC-E77E-A9BC800B7CCA}"/>
              </a:ext>
            </a:extLst>
          </p:cNvPr>
          <p:cNvSpPr txBox="1"/>
          <p:nvPr/>
        </p:nvSpPr>
        <p:spPr bwMode="auto">
          <a:xfrm flipH="1">
            <a:off x="12067308" y="225460"/>
            <a:ext cx="19756581" cy="2652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16600" b="1" i="0" u="none" strike="noStrike" cap="all">
                <a:solidFill>
                  <a:srgbClr val="FFFFFF"/>
                </a:solidFill>
                <a:effectLst/>
                <a:latin typeface="Gill Sans MT" panose="020B0502020104020203" pitchFamily="34" charset="0"/>
              </a:rPr>
              <a:t>SPROUTBOT</a:t>
            </a:r>
            <a:r>
              <a:rPr lang="en-CA" sz="16600" b="1" i="0">
                <a:solidFill>
                  <a:srgbClr val="000000"/>
                </a:solidFill>
                <a:effectLst/>
                <a:latin typeface="Gill Sans MT" panose="020B0502020104020203" pitchFamily="34" charset="0"/>
              </a:rPr>
              <a:t>​</a:t>
            </a:r>
            <a:endParaRPr lang="en-CA" sz="399800" b="1" kern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8452BE-D660-2574-2406-A54D5F479F01}"/>
              </a:ext>
            </a:extLst>
          </p:cNvPr>
          <p:cNvSpPr/>
          <p:nvPr/>
        </p:nvSpPr>
        <p:spPr bwMode="auto">
          <a:xfrm>
            <a:off x="39465434" y="-3"/>
            <a:ext cx="4425766" cy="4733493"/>
          </a:xfrm>
          <a:prstGeom prst="rect">
            <a:avLst/>
          </a:prstGeom>
          <a:solidFill>
            <a:srgbClr val="009E47"/>
          </a:solidFill>
          <a:ln w="762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>
              <a:ln>
                <a:noFill/>
              </a:ln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036123-E970-2AFB-7B5A-042D3F764950}"/>
              </a:ext>
            </a:extLst>
          </p:cNvPr>
          <p:cNvSpPr txBox="1"/>
          <p:nvPr/>
        </p:nvSpPr>
        <p:spPr bwMode="auto">
          <a:xfrm flipH="1">
            <a:off x="39600134" y="177200"/>
            <a:ext cx="4156365" cy="194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4000" b="1" kern="0">
                <a:latin typeface="+mj-lt"/>
              </a:rPr>
              <a:t>Mechatronics Capstone</a:t>
            </a:r>
          </a:p>
          <a:p>
            <a:pPr algn="ctr"/>
            <a:r>
              <a:rPr lang="en-CA" sz="4000" b="1" kern="0">
                <a:latin typeface="+mj-lt"/>
              </a:rPr>
              <a:t>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1C1944-D879-6468-1EA3-E6B84EE40C5C}"/>
              </a:ext>
            </a:extLst>
          </p:cNvPr>
          <p:cNvSpPr txBox="1"/>
          <p:nvPr/>
        </p:nvSpPr>
        <p:spPr bwMode="auto">
          <a:xfrm>
            <a:off x="39978825" y="2516429"/>
            <a:ext cx="3449782" cy="2067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3200" kern="0"/>
              <a:t>Arun Mistry</a:t>
            </a:r>
          </a:p>
          <a:p>
            <a:pPr algn="ctr"/>
            <a:r>
              <a:rPr lang="en-CA" sz="3200" kern="0"/>
              <a:t>Mina </a:t>
            </a:r>
            <a:r>
              <a:rPr lang="en-CA" sz="3200" kern="0" err="1"/>
              <a:t>Demian</a:t>
            </a:r>
            <a:endParaRPr lang="en-CA" sz="3200" kern="0"/>
          </a:p>
          <a:p>
            <a:pPr algn="ctr"/>
            <a:r>
              <a:rPr lang="en-CA" sz="3200" kern="0"/>
              <a:t>Nicholas </a:t>
            </a:r>
            <a:r>
              <a:rPr lang="en-CA" sz="3200" kern="0" err="1"/>
              <a:t>Levantis</a:t>
            </a:r>
            <a:endParaRPr lang="en-CA" sz="3200" kern="0"/>
          </a:p>
          <a:p>
            <a:pPr algn="ctr"/>
            <a:r>
              <a:rPr lang="en-CA" sz="3200" kern="0"/>
              <a:t>Usman Minhas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EE33EB0-7D86-C8B0-66E8-ACD67ECBE8ED}"/>
              </a:ext>
            </a:extLst>
          </p:cNvPr>
          <p:cNvCxnSpPr>
            <a:cxnSpLocks/>
          </p:cNvCxnSpPr>
          <p:nvPr/>
        </p:nvCxnSpPr>
        <p:spPr bwMode="auto">
          <a:xfrm>
            <a:off x="39843466" y="2366743"/>
            <a:ext cx="37205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79D8C8-2D90-E1FE-821F-2CBFF34643D1}"/>
              </a:ext>
            </a:extLst>
          </p:cNvPr>
          <p:cNvSpPr txBox="1"/>
          <p:nvPr/>
        </p:nvSpPr>
        <p:spPr bwMode="auto">
          <a:xfrm flipH="1">
            <a:off x="12067308" y="2852667"/>
            <a:ext cx="19756581" cy="1451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8800" b="1" i="0" u="none" strike="noStrike" cap="all">
                <a:solidFill>
                  <a:srgbClr val="D1F76F"/>
                </a:solidFill>
                <a:effectLst/>
                <a:latin typeface="Gill Sans MT" panose="020B0502020104020203" pitchFamily="34" charset="0"/>
              </a:rPr>
              <a:t>BOTANICA</a:t>
            </a:r>
            <a:endParaRPr lang="en-CA" sz="192800" b="1" kern="0">
              <a:solidFill>
                <a:srgbClr val="D1F76F"/>
              </a:solidFill>
            </a:endParaRPr>
          </a:p>
        </p:txBody>
      </p:sp>
      <p:pic>
        <p:nvPicPr>
          <p:cNvPr id="16" name="Picture 15" descr="A black and white logo&#10;&#10;Description automatically generated">
            <a:extLst>
              <a:ext uri="{FF2B5EF4-FFF2-40B4-BE49-F238E27FC236}">
                <a16:creationId xmlns:a16="http://schemas.microsoft.com/office/drawing/2014/main" id="{D9974672-249F-9D6A-DDB1-14C481B71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038" y="-83648"/>
            <a:ext cx="4732748" cy="4732748"/>
          </a:xfrm>
          <a:prstGeom prst="rect">
            <a:avLst/>
          </a:prstGeom>
        </p:spPr>
      </p:pic>
      <p:pic>
        <p:nvPicPr>
          <p:cNvPr id="26" name="Picture 25" descr="A black rectangular sign with white text&#10;&#10;Description automatically generated">
            <a:extLst>
              <a:ext uri="{FF2B5EF4-FFF2-40B4-BE49-F238E27FC236}">
                <a16:creationId xmlns:a16="http://schemas.microsoft.com/office/drawing/2014/main" id="{E93A9718-62C2-8032-B3C4-04121C695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046" y="416192"/>
            <a:ext cx="3243345" cy="3901102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E53451FB-2331-4754-F28E-2D50AEC59F2B}"/>
              </a:ext>
            </a:extLst>
          </p:cNvPr>
          <p:cNvGrpSpPr/>
          <p:nvPr/>
        </p:nvGrpSpPr>
        <p:grpSpPr>
          <a:xfrm>
            <a:off x="11848444" y="21093668"/>
            <a:ext cx="20224374" cy="11408540"/>
            <a:chOff x="28921634" y="19026814"/>
            <a:chExt cx="15455884" cy="13401032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12A629E9-2098-70B8-F8A4-2C2EF177FE5E}"/>
                </a:ext>
              </a:extLst>
            </p:cNvPr>
            <p:cNvSpPr/>
            <p:nvPr/>
          </p:nvSpPr>
          <p:spPr bwMode="auto">
            <a:xfrm>
              <a:off x="28921634" y="19026814"/>
              <a:ext cx="15437878" cy="13401032"/>
            </a:xfrm>
            <a:prstGeom prst="roundRect">
              <a:avLst/>
            </a:prstGeom>
            <a:solidFill>
              <a:srgbClr val="009E47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A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6512686C-0904-85DA-50BB-A35870999513}"/>
                </a:ext>
              </a:extLst>
            </p:cNvPr>
            <p:cNvSpPr/>
            <p:nvPr/>
          </p:nvSpPr>
          <p:spPr bwMode="auto">
            <a:xfrm>
              <a:off x="29318984" y="20573303"/>
              <a:ext cx="14679192" cy="11249466"/>
            </a:xfrm>
            <a:prstGeom prst="roundRect">
              <a:avLst/>
            </a:prstGeom>
            <a:solidFill>
              <a:srgbClr val="BFE35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A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4F97B01-B23E-CF59-4B41-BDE33BDB997F}"/>
                </a:ext>
              </a:extLst>
            </p:cNvPr>
            <p:cNvSpPr txBox="1"/>
            <p:nvPr/>
          </p:nvSpPr>
          <p:spPr bwMode="auto">
            <a:xfrm>
              <a:off x="28939640" y="19049864"/>
              <a:ext cx="15437878" cy="15607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6661" tIns="48331" rIns="96661" bIns="4833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8000" b="1" kern="0">
                  <a:latin typeface="Gill Sans MT" panose="020B0502020104020203" pitchFamily="34" charset="0"/>
                </a:rPr>
                <a:t>Operation Procedure</a:t>
              </a:r>
              <a:endParaRPr lang="en-CA" sz="6000" b="1" kern="0">
                <a:latin typeface="Gill Sans MT" panose="020B0502020104020203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3DE0AFB-840C-62A2-0A3C-C4AC31953EDE}"/>
              </a:ext>
            </a:extLst>
          </p:cNvPr>
          <p:cNvGrpSpPr/>
          <p:nvPr/>
        </p:nvGrpSpPr>
        <p:grpSpPr>
          <a:xfrm>
            <a:off x="31070671" y="5158708"/>
            <a:ext cx="12302378" cy="15414592"/>
            <a:chOff x="30095681" y="5149862"/>
            <a:chExt cx="13277368" cy="13344019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3E3E5D9B-58E1-809E-52FF-1BEB3FC535D7}"/>
                </a:ext>
              </a:extLst>
            </p:cNvPr>
            <p:cNvSpPr/>
            <p:nvPr/>
          </p:nvSpPr>
          <p:spPr bwMode="auto">
            <a:xfrm>
              <a:off x="30095681" y="5206423"/>
              <a:ext cx="13277368" cy="13287458"/>
            </a:xfrm>
            <a:prstGeom prst="roundRect">
              <a:avLst/>
            </a:prstGeom>
            <a:solidFill>
              <a:srgbClr val="009E47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A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CA22371-12F6-2851-7E89-40CF2A9A0B4E}"/>
                </a:ext>
              </a:extLst>
            </p:cNvPr>
            <p:cNvSpPr txBox="1"/>
            <p:nvPr/>
          </p:nvSpPr>
          <p:spPr bwMode="auto">
            <a:xfrm>
              <a:off x="32778591" y="5149862"/>
              <a:ext cx="7911548" cy="14518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6661" tIns="48331" rIns="96661" bIns="4833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8800" b="1" kern="0">
                  <a:latin typeface="Gill Sans MT" panose="020B0502020104020203" pitchFamily="34" charset="0"/>
                </a:rPr>
                <a:t>Features</a:t>
              </a:r>
              <a:endParaRPr lang="en-CA" sz="8800" b="1" kern="0">
                <a:latin typeface="Gill Sans MT" panose="020B0502020104020203" pitchFamily="34" charset="0"/>
              </a:endParaRP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EE2C9821-834D-25C1-0679-0F409E8441A5}"/>
                </a:ext>
              </a:extLst>
            </p:cNvPr>
            <p:cNvSpPr/>
            <p:nvPr/>
          </p:nvSpPr>
          <p:spPr bwMode="auto">
            <a:xfrm>
              <a:off x="30641537" y="6524989"/>
              <a:ext cx="12123554" cy="11547608"/>
            </a:xfrm>
            <a:prstGeom prst="roundRect">
              <a:avLst/>
            </a:prstGeom>
            <a:solidFill>
              <a:srgbClr val="BFE35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>
                <a:spcAft>
                  <a:spcPts val="1800"/>
                </a:spcAft>
              </a:pPr>
              <a:r>
                <a:rPr lang="en-CA" sz="5400" b="1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Movement: </a:t>
              </a:r>
              <a:r>
                <a:rPr lang="en-CA" sz="5400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4 Motors + Ultrasonic Sensor</a:t>
              </a:r>
              <a:endParaRPr lang="en-US" sz="5400" kern="0">
                <a:solidFill>
                  <a:srgbClr val="000000"/>
                </a:solidFill>
                <a:latin typeface="Arial"/>
                <a:ea typeface="ＭＳ Ｐゴシック"/>
                <a:cs typeface="Arial"/>
              </a:endParaRPr>
            </a:p>
            <a:p>
              <a:pPr algn="ctr">
                <a:spcAft>
                  <a:spcPts val="1800"/>
                </a:spcAft>
              </a:pPr>
              <a:r>
                <a:rPr lang="en-CA" sz="5400" b="1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Navigation: </a:t>
              </a:r>
              <a:r>
                <a:rPr lang="en-CA" sz="5400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Autonomous Navigation with IR + 6m Range</a:t>
              </a:r>
              <a:endParaRPr lang="en-US" sz="5400" kern="0">
                <a:solidFill>
                  <a:srgbClr val="000000"/>
                </a:solidFill>
                <a:latin typeface="Arial"/>
                <a:ea typeface="ＭＳ Ｐゴシック"/>
                <a:cs typeface="Arial"/>
              </a:endParaRPr>
            </a:p>
            <a:p>
              <a:pPr algn="ctr">
                <a:spcAft>
                  <a:spcPts val="1800"/>
                </a:spcAft>
              </a:pPr>
              <a:r>
                <a:rPr lang="en-CA" sz="5400" b="1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Monitoring: </a:t>
              </a:r>
              <a:r>
                <a:rPr lang="en-CA" sz="5400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Real Time Notification through website</a:t>
              </a:r>
              <a:endParaRPr lang="en-US" sz="5400" kern="0">
                <a:solidFill>
                  <a:srgbClr val="000000"/>
                </a:solidFill>
                <a:latin typeface="Arial"/>
                <a:ea typeface="ＭＳ Ｐゴシック"/>
                <a:cs typeface="Arial"/>
              </a:endParaRPr>
            </a:p>
            <a:p>
              <a:pPr algn="ctr">
                <a:spcAft>
                  <a:spcPts val="1800"/>
                </a:spcAft>
              </a:pPr>
              <a:r>
                <a:rPr lang="en-CA" sz="5400" b="1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Water Delivery: </a:t>
              </a:r>
              <a:r>
                <a:rPr lang="en-CA" sz="5400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3</a:t>
              </a:r>
              <a:r>
                <a:rPr lang="en-CA" sz="5400" b="1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 </a:t>
              </a:r>
              <a:r>
                <a:rPr lang="en-CA" sz="5400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DOF Arm +</a:t>
              </a:r>
              <a:br>
                <a:rPr lang="en-CA" sz="5400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</a:br>
              <a:r>
                <a:rPr lang="en-CA" sz="5400" kern="0">
                  <a:solidFill>
                    <a:srgbClr val="000000"/>
                  </a:solidFill>
                  <a:latin typeface="Arial"/>
                  <a:ea typeface="ＭＳ Ｐゴシック"/>
                  <a:cs typeface="Arial"/>
                </a:rPr>
                <a:t>850ml Water Tank (7 days)</a:t>
              </a:r>
              <a:endParaRPr lang="en-US" sz="5400" kern="0">
                <a:solidFill>
                  <a:srgbClr val="000000"/>
                </a:solidFill>
                <a:ea typeface="ＭＳ Ｐゴシック"/>
                <a:cs typeface="Arial"/>
              </a:endParaRPr>
            </a:p>
            <a:p>
              <a:pPr marR="0" algn="l" defTabSz="91440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endParaRPr lang="en-CA" sz="5400" b="0" i="0" u="none" strike="noStrike" kern="0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A3021A7-CCD1-CB91-88C3-8B1A8D8DF5B9}"/>
              </a:ext>
            </a:extLst>
          </p:cNvPr>
          <p:cNvGrpSpPr/>
          <p:nvPr/>
        </p:nvGrpSpPr>
        <p:grpSpPr>
          <a:xfrm>
            <a:off x="13270865" y="5224047"/>
            <a:ext cx="17347672" cy="15349254"/>
            <a:chOff x="14468717" y="5224048"/>
            <a:chExt cx="14953761" cy="8782898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33486B6E-0006-A260-8580-27E547A9E3FE}"/>
                </a:ext>
              </a:extLst>
            </p:cNvPr>
            <p:cNvSpPr/>
            <p:nvPr/>
          </p:nvSpPr>
          <p:spPr bwMode="auto">
            <a:xfrm>
              <a:off x="14468717" y="5224048"/>
              <a:ext cx="14953761" cy="8782898"/>
            </a:xfrm>
            <a:prstGeom prst="roundRect">
              <a:avLst/>
            </a:prstGeom>
            <a:solidFill>
              <a:srgbClr val="009E47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A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0142B7F0-370F-94BB-3A86-CA9261066E2F}"/>
                </a:ext>
              </a:extLst>
            </p:cNvPr>
            <p:cNvSpPr/>
            <p:nvPr/>
          </p:nvSpPr>
          <p:spPr bwMode="auto">
            <a:xfrm>
              <a:off x="14997998" y="6095607"/>
              <a:ext cx="13974398" cy="7632872"/>
            </a:xfrm>
            <a:prstGeom prst="roundRect">
              <a:avLst/>
            </a:prstGeom>
            <a:solidFill>
              <a:srgbClr val="BFE35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0" lang="en-CA" sz="5400" b="1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/>
                  <a:ea typeface="ＭＳ Ｐゴシック"/>
                  <a:cs typeface="ＭＳ Ｐゴシック" pitchFamily="-108" charset="-128"/>
                </a:rPr>
                <a:t>SproutBot</a:t>
              </a:r>
              <a:r>
                <a:rPr kumimoji="0" lang="en-CA" sz="5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/>
                  <a:ea typeface="ＭＳ Ｐゴシック"/>
                  <a:cs typeface="ＭＳ Ｐゴシック" pitchFamily="-108" charset="-128"/>
                </a:rPr>
                <a:t> is a completely </a:t>
              </a:r>
              <a:r>
                <a:rPr kumimoji="0" lang="en-CA" sz="5400" b="1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/>
                  <a:ea typeface="ＭＳ Ｐゴシック"/>
                  <a:cs typeface="ＭＳ Ｐゴシック" pitchFamily="-108" charset="-128"/>
                </a:rPr>
                <a:t>autonomous</a:t>
              </a:r>
              <a:r>
                <a:rPr kumimoji="0" lang="en-CA" sz="5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/>
                  <a:ea typeface="ＭＳ Ｐゴシック"/>
                  <a:cs typeface="ＭＳ Ｐゴシック" pitchFamily="-108" charset="-128"/>
                </a:rPr>
                <a:t> solution to </a:t>
              </a:r>
              <a:r>
                <a:rPr kumimoji="0" lang="en-CA" sz="540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/>
                  <a:ea typeface="ＭＳ Ｐゴシック"/>
                  <a:cs typeface="ＭＳ Ｐゴシック" pitchFamily="-108" charset="-128"/>
                </a:rPr>
                <a:t>watering</a:t>
              </a:r>
              <a:r>
                <a:rPr kumimoji="0" lang="en-CA" sz="5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/>
                  <a:ea typeface="ＭＳ Ｐゴシック"/>
                  <a:cs typeface="ＭＳ Ｐゴシック" pitchFamily="-108" charset="-128"/>
                </a:rPr>
                <a:t> your </a:t>
              </a:r>
              <a:r>
                <a:rPr kumimoji="0" lang="en-CA" sz="5400" b="1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/>
                  <a:ea typeface="ＭＳ Ｐゴシック"/>
                  <a:cs typeface="ＭＳ Ｐゴシック" pitchFamily="-108" charset="-128"/>
                </a:rPr>
                <a:t>plants</a:t>
              </a:r>
              <a:r>
                <a:rPr lang="en-CA" sz="5400">
                  <a:solidFill>
                    <a:srgbClr val="000000"/>
                  </a:solidFill>
                  <a:latin typeface="Arial"/>
                  <a:ea typeface="ＭＳ Ｐゴシック"/>
                  <a:cs typeface="ＭＳ Ｐゴシック" pitchFamily="-108" charset="-128"/>
                </a:rPr>
                <a:t>! </a:t>
              </a:r>
              <a:endParaRPr lang="en-CA" sz="5400">
                <a:solidFill>
                  <a:srgbClr val="000000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R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endParaRPr lang="en-CA" sz="3600">
                <a:solidFill>
                  <a:srgbClr val="000000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R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CA" sz="5400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This </a:t>
              </a:r>
              <a:r>
                <a:rPr lang="en-CA" sz="5400" b="1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Indoor Plant Watering Robot </a:t>
              </a:r>
              <a:r>
                <a:rPr lang="en-CA" sz="5400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is perfect for busy plant owners to </a:t>
              </a:r>
              <a:r>
                <a:rPr lang="en-CA" sz="5400" b="1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water plants regularly</a:t>
              </a:r>
              <a:r>
                <a:rPr lang="en-CA" sz="5400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!</a:t>
              </a:r>
              <a:endParaRPr kumimoji="0" lang="en-CA" sz="5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R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endParaRPr kumimoji="0" lang="en-CA" sz="5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R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endParaRPr lang="en-CA" sz="5200">
                <a:solidFill>
                  <a:srgbClr val="000000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0EEB33E-8630-C4C1-97E0-1CAC6765E33C}"/>
                </a:ext>
              </a:extLst>
            </p:cNvPr>
            <p:cNvSpPr txBox="1"/>
            <p:nvPr/>
          </p:nvSpPr>
          <p:spPr bwMode="auto">
            <a:xfrm>
              <a:off x="17211368" y="5289871"/>
              <a:ext cx="9547657" cy="830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6661" tIns="48331" rIns="96661" bIns="4833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8800" b="1" kern="0">
                  <a:latin typeface="Gill Sans MT" panose="020B0502020104020203" pitchFamily="34" charset="0"/>
                </a:rPr>
                <a:t>Description</a:t>
              </a:r>
              <a:endParaRPr lang="en-CA" sz="6600" b="1" kern="0">
                <a:latin typeface="Gill Sans MT" panose="020B0502020104020203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8BCE9CD8-B42C-94FE-5B40-175F169478FF}"/>
              </a:ext>
            </a:extLst>
          </p:cNvPr>
          <p:cNvGrpSpPr/>
          <p:nvPr/>
        </p:nvGrpSpPr>
        <p:grpSpPr>
          <a:xfrm>
            <a:off x="469105" y="21090711"/>
            <a:ext cx="10927206" cy="11411497"/>
            <a:chOff x="30095681" y="21010103"/>
            <a:chExt cx="11746387" cy="11411497"/>
          </a:xfrm>
        </p:grpSpPr>
        <p:sp>
          <p:nvSpPr>
            <p:cNvPr id="61" name="Rectangle: Rounded Corners 60">
              <a:extLst>
                <a:ext uri="{FF2B5EF4-FFF2-40B4-BE49-F238E27FC236}">
                  <a16:creationId xmlns:a16="http://schemas.microsoft.com/office/drawing/2014/main" id="{9E82F764-588A-8498-7854-4A9DBE768B58}"/>
                </a:ext>
              </a:extLst>
            </p:cNvPr>
            <p:cNvSpPr/>
            <p:nvPr/>
          </p:nvSpPr>
          <p:spPr bwMode="auto">
            <a:xfrm>
              <a:off x="30095681" y="21019305"/>
              <a:ext cx="11746387" cy="11402295"/>
            </a:xfrm>
            <a:prstGeom prst="roundRect">
              <a:avLst/>
            </a:prstGeom>
            <a:solidFill>
              <a:srgbClr val="009E47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A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8E564F9E-32AA-1F4B-2E85-14E493EFB886}"/>
                </a:ext>
              </a:extLst>
            </p:cNvPr>
            <p:cNvSpPr/>
            <p:nvPr/>
          </p:nvSpPr>
          <p:spPr bwMode="auto">
            <a:xfrm>
              <a:off x="30581711" y="22329614"/>
              <a:ext cx="10732668" cy="9583118"/>
            </a:xfrm>
            <a:prstGeom prst="roundRect">
              <a:avLst/>
            </a:prstGeom>
            <a:solidFill>
              <a:srgbClr val="BFE35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5400" dirty="0">
                <a:solidFill>
                  <a:srgbClr val="000000"/>
                </a:solidFill>
                <a:cs typeface="Arial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FF32BDB-9528-C076-68F3-317E576A1518}"/>
                </a:ext>
              </a:extLst>
            </p:cNvPr>
            <p:cNvSpPr txBox="1"/>
            <p:nvPr/>
          </p:nvSpPr>
          <p:spPr bwMode="auto">
            <a:xfrm>
              <a:off x="31416887" y="21010103"/>
              <a:ext cx="9512838" cy="1328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6661" tIns="48331" rIns="96661" bIns="4833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8000" b="1" kern="0" dirty="0">
                  <a:latin typeface="Gill Sans MT"/>
                  <a:ea typeface="ＭＳ Ｐゴシック"/>
                </a:rPr>
                <a:t>Plant Attachment</a:t>
              </a:r>
              <a:endParaRPr lang="en-CA" sz="6000" b="1" kern="0" dirty="0">
                <a:latin typeface="Gill Sans MT" panose="020B0502020104020203" pitchFamily="34" charset="0"/>
              </a:endParaRPr>
            </a:p>
          </p:txBody>
        </p:sp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EB9EA89B-1199-18DE-F5FA-EF5BAA0F08D0}"/>
              </a:ext>
            </a:extLst>
          </p:cNvPr>
          <p:cNvGrpSpPr/>
          <p:nvPr/>
        </p:nvGrpSpPr>
        <p:grpSpPr>
          <a:xfrm>
            <a:off x="456510" y="5169467"/>
            <a:ext cx="12364015" cy="15403834"/>
            <a:chOff x="30082140" y="4985885"/>
            <a:chExt cx="13290909" cy="13507997"/>
          </a:xfrm>
        </p:grpSpPr>
        <p:sp>
          <p:nvSpPr>
            <p:cNvPr id="1025" name="Rectangle: Rounded Corners 1024">
              <a:extLst>
                <a:ext uri="{FF2B5EF4-FFF2-40B4-BE49-F238E27FC236}">
                  <a16:creationId xmlns:a16="http://schemas.microsoft.com/office/drawing/2014/main" id="{4845BCA8-7CE8-B720-C551-4C5477D792BC}"/>
                </a:ext>
              </a:extLst>
            </p:cNvPr>
            <p:cNvSpPr/>
            <p:nvPr/>
          </p:nvSpPr>
          <p:spPr bwMode="auto">
            <a:xfrm>
              <a:off x="30082140" y="5092850"/>
              <a:ext cx="13290909" cy="13401032"/>
            </a:xfrm>
            <a:prstGeom prst="roundRect">
              <a:avLst/>
            </a:prstGeom>
            <a:solidFill>
              <a:srgbClr val="009E47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A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4A953FA8-5ACF-D102-01CA-9218D2A51150}"/>
                </a:ext>
              </a:extLst>
            </p:cNvPr>
            <p:cNvSpPr txBox="1"/>
            <p:nvPr/>
          </p:nvSpPr>
          <p:spPr bwMode="auto">
            <a:xfrm>
              <a:off x="32781980" y="4985885"/>
              <a:ext cx="7911548" cy="14518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6661" tIns="48331" rIns="96661" bIns="4833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CA" sz="8800" b="1" kern="0">
                  <a:latin typeface="Gill Sans MT" panose="020B0502020104020203" pitchFamily="34" charset="0"/>
                </a:rPr>
                <a:t>Product</a:t>
              </a:r>
            </a:p>
          </p:txBody>
        </p:sp>
        <p:sp>
          <p:nvSpPr>
            <p:cNvPr id="1027" name="Rectangle: Rounded Corners 1026">
              <a:extLst>
                <a:ext uri="{FF2B5EF4-FFF2-40B4-BE49-F238E27FC236}">
                  <a16:creationId xmlns:a16="http://schemas.microsoft.com/office/drawing/2014/main" id="{F2791CB7-16A9-564C-C4E6-B995683ADBFC}"/>
                </a:ext>
              </a:extLst>
            </p:cNvPr>
            <p:cNvSpPr/>
            <p:nvPr/>
          </p:nvSpPr>
          <p:spPr bwMode="auto">
            <a:xfrm>
              <a:off x="30581711" y="6369446"/>
              <a:ext cx="12332199" cy="11748953"/>
            </a:xfrm>
            <a:prstGeom prst="roundRect">
              <a:avLst/>
            </a:prstGeom>
            <a:solidFill>
              <a:srgbClr val="BFE35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CA" sz="5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</p:grpSp>
      <p:pic>
        <p:nvPicPr>
          <p:cNvPr id="1035" name="Picture 1034">
            <a:extLst>
              <a:ext uri="{FF2B5EF4-FFF2-40B4-BE49-F238E27FC236}">
                <a16:creationId xmlns:a16="http://schemas.microsoft.com/office/drawing/2014/main" id="{C53210EC-FF43-24D1-B695-0A4497CE99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12" b="7084"/>
          <a:stretch/>
        </p:blipFill>
        <p:spPr>
          <a:xfrm>
            <a:off x="921240" y="6992176"/>
            <a:ext cx="11472165" cy="13152645"/>
          </a:xfrm>
          <a:prstGeom prst="roundRect">
            <a:avLst>
              <a:gd name="adj" fmla="val 16059"/>
            </a:avLst>
          </a:prstGeom>
        </p:spPr>
      </p:pic>
      <p:pic>
        <p:nvPicPr>
          <p:cNvPr id="1037" name="Picture 1036" descr="A black square with two round holes and wires&#10;&#10;Description automatically generated">
            <a:extLst>
              <a:ext uri="{FF2B5EF4-FFF2-40B4-BE49-F238E27FC236}">
                <a16:creationId xmlns:a16="http://schemas.microsoft.com/office/drawing/2014/main" id="{BDFC94B9-463F-AF14-A82C-BBA38FA596D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930" t="1701" r="10969" b="-1701"/>
          <a:stretch/>
        </p:blipFill>
        <p:spPr>
          <a:xfrm>
            <a:off x="14383368" y="14863271"/>
            <a:ext cx="5665686" cy="4680069"/>
          </a:xfrm>
          <a:prstGeom prst="roundRect">
            <a:avLst>
              <a:gd name="adj" fmla="val 3620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E7F6043-7D55-4A82-683C-D473E4C31FF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46" t="2828" r="1587"/>
          <a:stretch/>
        </p:blipFill>
        <p:spPr>
          <a:xfrm>
            <a:off x="23852733" y="14863271"/>
            <a:ext cx="5665686" cy="4680069"/>
          </a:xfrm>
          <a:prstGeom prst="roundRect">
            <a:avLst>
              <a:gd name="adj" fmla="val 3620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56CC205-7D02-6AF4-8F6E-783CC3DF3043}"/>
              </a:ext>
            </a:extLst>
          </p:cNvPr>
          <p:cNvSpPr txBox="1"/>
          <p:nvPr/>
        </p:nvSpPr>
        <p:spPr bwMode="auto">
          <a:xfrm>
            <a:off x="14372783" y="12258195"/>
            <a:ext cx="4977100" cy="194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6000" kern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ACCURATELY DETECTS SOIL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74884A-2795-6B5E-15FC-43069D2932FF}"/>
              </a:ext>
            </a:extLst>
          </p:cNvPr>
          <p:cNvSpPr txBox="1"/>
          <p:nvPr/>
        </p:nvSpPr>
        <p:spPr bwMode="auto">
          <a:xfrm>
            <a:off x="19490228" y="14046089"/>
            <a:ext cx="4977100" cy="194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6000" kern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AVOIDS OBSTACLES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249468-127E-9C7C-0C39-379268508ECE}"/>
              </a:ext>
            </a:extLst>
          </p:cNvPr>
          <p:cNvSpPr txBox="1"/>
          <p:nvPr/>
        </p:nvSpPr>
        <p:spPr bwMode="auto">
          <a:xfrm>
            <a:off x="23277633" y="12258299"/>
            <a:ext cx="6299118" cy="194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6000" kern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LOCATES PLANTS</a:t>
            </a:r>
          </a:p>
          <a:p>
            <a:pPr algn="ctr"/>
            <a:r>
              <a:rPr lang="en-CA" sz="6000" kern="0">
                <a:solidFill>
                  <a:srgbClr val="000000"/>
                </a:solidFill>
                <a:latin typeface="Bahnschrift SemiBold SemiConden"/>
                <a:ea typeface="ＭＳ Ｐゴシック"/>
              </a:rPr>
              <a:t>UP TO 6m AWAY (IR)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A88FE2-6630-ACB1-650C-036D7114FCA4}"/>
              </a:ext>
            </a:extLst>
          </p:cNvPr>
          <p:cNvSpPr txBox="1"/>
          <p:nvPr/>
        </p:nvSpPr>
        <p:spPr bwMode="auto">
          <a:xfrm>
            <a:off x="19457047" y="17148378"/>
            <a:ext cx="4977100" cy="194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6000" kern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NON-SLIP</a:t>
            </a:r>
            <a:br>
              <a:rPr lang="en-CA" sz="6000" kern="0">
                <a:solidFill>
                  <a:srgbClr val="000000"/>
                </a:solidFill>
                <a:latin typeface="Bahnschrift SemiBold SemiConden" panose="020B0502040204020203" pitchFamily="34" charset="0"/>
              </a:rPr>
            </a:br>
            <a:r>
              <a:rPr lang="en-CA" sz="6000" kern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TYRES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8072A49-9CBC-4D93-67BB-100AABF05B1B}"/>
              </a:ext>
            </a:extLst>
          </p:cNvPr>
          <p:cNvCxnSpPr>
            <a:cxnSpLocks/>
          </p:cNvCxnSpPr>
          <p:nvPr/>
        </p:nvCxnSpPr>
        <p:spPr bwMode="auto">
          <a:xfrm>
            <a:off x="16861333" y="14169121"/>
            <a:ext cx="0" cy="1110153"/>
          </a:xfrm>
          <a:prstGeom prst="straightConnector1">
            <a:avLst/>
          </a:prstGeom>
          <a:solidFill>
            <a:schemeClr val="accent1"/>
          </a:solidFill>
          <a:ln w="139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191E55D-2737-0DC5-522B-CAA18EF2E952}"/>
              </a:ext>
            </a:extLst>
          </p:cNvPr>
          <p:cNvCxnSpPr>
            <a:cxnSpLocks/>
          </p:cNvCxnSpPr>
          <p:nvPr/>
        </p:nvCxnSpPr>
        <p:spPr bwMode="auto">
          <a:xfrm>
            <a:off x="23277633" y="18338800"/>
            <a:ext cx="733542" cy="0"/>
          </a:xfrm>
          <a:prstGeom prst="straightConnector1">
            <a:avLst/>
          </a:prstGeom>
          <a:solidFill>
            <a:schemeClr val="accent1"/>
          </a:solidFill>
          <a:ln w="139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F6CC81F-029F-2DF0-03EC-292F4409372B}"/>
              </a:ext>
            </a:extLst>
          </p:cNvPr>
          <p:cNvCxnSpPr>
            <a:cxnSpLocks/>
          </p:cNvCxnSpPr>
          <p:nvPr/>
        </p:nvCxnSpPr>
        <p:spPr bwMode="auto">
          <a:xfrm>
            <a:off x="23517035" y="15971902"/>
            <a:ext cx="2441765" cy="1655698"/>
          </a:xfrm>
          <a:prstGeom prst="straightConnector1">
            <a:avLst/>
          </a:prstGeom>
          <a:solidFill>
            <a:schemeClr val="accent1"/>
          </a:solidFill>
          <a:ln w="139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12D8770-2DE1-7ABE-7E45-7D6366828061}"/>
              </a:ext>
            </a:extLst>
          </p:cNvPr>
          <p:cNvCxnSpPr>
            <a:cxnSpLocks/>
          </p:cNvCxnSpPr>
          <p:nvPr/>
        </p:nvCxnSpPr>
        <p:spPr bwMode="auto">
          <a:xfrm>
            <a:off x="26685576" y="14169121"/>
            <a:ext cx="0" cy="860002"/>
          </a:xfrm>
          <a:prstGeom prst="straightConnector1">
            <a:avLst/>
          </a:prstGeom>
          <a:solidFill>
            <a:schemeClr val="accent1"/>
          </a:solidFill>
          <a:ln w="139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C8F71BE-A556-0CB9-761A-0F90EBB4181E}"/>
              </a:ext>
            </a:extLst>
          </p:cNvPr>
          <p:cNvGrpSpPr/>
          <p:nvPr/>
        </p:nvGrpSpPr>
        <p:grpSpPr>
          <a:xfrm>
            <a:off x="32445843" y="21039908"/>
            <a:ext cx="10927206" cy="11411497"/>
            <a:chOff x="30095681" y="21010103"/>
            <a:chExt cx="11746387" cy="11411497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3DBB74A1-204A-5528-83EC-A70DF2EDBF14}"/>
                </a:ext>
              </a:extLst>
            </p:cNvPr>
            <p:cNvSpPr/>
            <p:nvPr/>
          </p:nvSpPr>
          <p:spPr bwMode="auto">
            <a:xfrm>
              <a:off x="30095681" y="21019305"/>
              <a:ext cx="11746387" cy="11402295"/>
            </a:xfrm>
            <a:prstGeom prst="roundRect">
              <a:avLst/>
            </a:prstGeom>
            <a:solidFill>
              <a:srgbClr val="009E47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A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A9BB2079-7953-8730-AE0A-EC730EFFF439}"/>
                </a:ext>
              </a:extLst>
            </p:cNvPr>
            <p:cNvSpPr/>
            <p:nvPr/>
          </p:nvSpPr>
          <p:spPr bwMode="auto">
            <a:xfrm>
              <a:off x="30581711" y="22329614"/>
              <a:ext cx="10732668" cy="9583118"/>
            </a:xfrm>
            <a:prstGeom prst="roundRect">
              <a:avLst/>
            </a:prstGeom>
            <a:solidFill>
              <a:srgbClr val="BFE35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A" sz="5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In 2020, the </a:t>
              </a:r>
              <a:r>
                <a:rPr kumimoji="0" lang="en-CA" sz="5400" b="1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COVID-19</a:t>
              </a:r>
              <a:r>
                <a:rPr kumimoji="0" lang="en-CA" sz="5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 pandemic led to </a:t>
              </a:r>
              <a:r>
                <a:rPr kumimoji="0" lang="en-CA" sz="5400" b="1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20 million </a:t>
              </a:r>
              <a:r>
                <a:rPr kumimoji="0" lang="en-CA" sz="540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new US gardeners</a:t>
              </a:r>
              <a:r>
                <a:rPr kumimoji="0" lang="en-CA" sz="5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.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CA" sz="2800">
                <a:solidFill>
                  <a:srgbClr val="000000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CA" sz="5400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The </a:t>
              </a:r>
              <a:r>
                <a:rPr lang="en-CA" sz="5400" b="1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Global Garden Robot </a:t>
              </a:r>
              <a:r>
                <a:rPr lang="en-CA" sz="5400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Market is projected to reach </a:t>
              </a:r>
              <a:r>
                <a:rPr lang="en-CA" sz="5400" b="1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$7 billion USD </a:t>
              </a:r>
              <a:r>
                <a:rPr lang="en-CA" sz="5400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by 2033.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A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CA" sz="5400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This is an </a:t>
              </a:r>
              <a:r>
                <a:rPr lang="en-CA" sz="5400" b="1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untapped market</a:t>
              </a:r>
              <a:r>
                <a:rPr lang="en-CA" sz="5400">
                  <a:solidFill>
                    <a:srgbClr val="000000"/>
                  </a:solidFill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, as no Mobile Indoor Plant Watering Robots exist.</a:t>
              </a:r>
              <a:endParaRPr kumimoji="0" lang="en-CA" sz="5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93604DB-4DEE-66AF-DA78-A6F4982A8C09}"/>
                </a:ext>
              </a:extLst>
            </p:cNvPr>
            <p:cNvSpPr txBox="1"/>
            <p:nvPr/>
          </p:nvSpPr>
          <p:spPr bwMode="auto">
            <a:xfrm>
              <a:off x="30966366" y="21010103"/>
              <a:ext cx="9963358" cy="1328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6661" tIns="48331" rIns="96661" bIns="4833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8000" b="1" kern="0">
                  <a:latin typeface="Gill Sans MT"/>
                  <a:ea typeface="ＭＳ Ｐゴシック"/>
                </a:rPr>
                <a:t>Market Analysis</a:t>
              </a:r>
              <a:endParaRPr lang="en-CA" sz="6000" b="1" kern="0">
                <a:latin typeface="Gill Sans MT" panose="020B0502020104020203" pitchFamily="34" charset="0"/>
              </a:endParaRPr>
            </a:p>
          </p:txBody>
        </p:sp>
      </p:grpSp>
      <p:pic>
        <p:nvPicPr>
          <p:cNvPr id="27" name="Picture 26" descr="A watering a plant in a pot&#10;&#10;Description automatically generated">
            <a:extLst>
              <a:ext uri="{FF2B5EF4-FFF2-40B4-BE49-F238E27FC236}">
                <a16:creationId xmlns:a16="http://schemas.microsoft.com/office/drawing/2014/main" id="{7FFA26E4-BA98-F4CD-E50E-DFA0A853BF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209222" y="15029123"/>
            <a:ext cx="8025274" cy="4514217"/>
          </a:xfrm>
          <a:prstGeom prst="roundRect">
            <a:avLst>
              <a:gd name="adj" fmla="val 29453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C3D20F-0A35-DC55-FB7C-222733DA5735}"/>
              </a:ext>
            </a:extLst>
          </p:cNvPr>
          <p:cNvSpPr txBox="1"/>
          <p:nvPr/>
        </p:nvSpPr>
        <p:spPr bwMode="auto">
          <a:xfrm>
            <a:off x="6618087" y="7770350"/>
            <a:ext cx="4977100" cy="1020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6000" kern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WATERING ARM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486F0-D561-5584-ECAD-0EA6C1E64F5C}"/>
              </a:ext>
            </a:extLst>
          </p:cNvPr>
          <p:cNvSpPr txBox="1"/>
          <p:nvPr/>
        </p:nvSpPr>
        <p:spPr bwMode="auto">
          <a:xfrm>
            <a:off x="434141" y="12605126"/>
            <a:ext cx="4977100" cy="1020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6000" kern="0" dirty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ROBOT</a:t>
            </a:r>
          </a:p>
        </p:txBody>
      </p:sp>
      <p:sp>
        <p:nvSpPr>
          <p:cNvPr id="13" name="Arrow: Bent 12">
            <a:extLst>
              <a:ext uri="{FF2B5EF4-FFF2-40B4-BE49-F238E27FC236}">
                <a16:creationId xmlns:a16="http://schemas.microsoft.com/office/drawing/2014/main" id="{9FD73776-2C55-BF44-B884-6050AFB532CC}"/>
              </a:ext>
            </a:extLst>
          </p:cNvPr>
          <p:cNvSpPr/>
          <p:nvPr/>
        </p:nvSpPr>
        <p:spPr bwMode="auto">
          <a:xfrm>
            <a:off x="2656705" y="15634531"/>
            <a:ext cx="3526382" cy="1020936"/>
          </a:xfrm>
          <a:prstGeom prst="bentArrow">
            <a:avLst/>
          </a:prstGeom>
          <a:solidFill>
            <a:schemeClr val="tx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8" name="Arrow: Bent 27">
            <a:extLst>
              <a:ext uri="{FF2B5EF4-FFF2-40B4-BE49-F238E27FC236}">
                <a16:creationId xmlns:a16="http://schemas.microsoft.com/office/drawing/2014/main" id="{1FF2B174-A026-593D-328E-13AE1366E3DF}"/>
              </a:ext>
            </a:extLst>
          </p:cNvPr>
          <p:cNvSpPr/>
          <p:nvPr/>
        </p:nvSpPr>
        <p:spPr bwMode="auto">
          <a:xfrm flipV="1">
            <a:off x="2656705" y="13701752"/>
            <a:ext cx="2394266" cy="1020936"/>
          </a:xfrm>
          <a:prstGeom prst="bentArrow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B0984643-295D-1236-886E-D55340FFFF62}"/>
              </a:ext>
            </a:extLst>
          </p:cNvPr>
          <p:cNvSpPr/>
          <p:nvPr/>
        </p:nvSpPr>
        <p:spPr bwMode="auto">
          <a:xfrm rot="1928030">
            <a:off x="7464949" y="8534912"/>
            <a:ext cx="362857" cy="2381392"/>
          </a:xfrm>
          <a:prstGeom prst="downArrow">
            <a:avLst>
              <a:gd name="adj1" fmla="val 50000"/>
              <a:gd name="adj2" fmla="val 107611"/>
            </a:avLst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pic>
        <p:nvPicPr>
          <p:cNvPr id="55" name="Picture 54" descr="A diagram of a work flow&#10;&#10;Description automatically generated">
            <a:extLst>
              <a:ext uri="{FF2B5EF4-FFF2-40B4-BE49-F238E27FC236}">
                <a16:creationId xmlns:a16="http://schemas.microsoft.com/office/drawing/2014/main" id="{FFCE49E9-8CD3-6144-1D60-35372182266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9474" t="19202" r="17045" b="22798"/>
          <a:stretch/>
        </p:blipFill>
        <p:spPr>
          <a:xfrm>
            <a:off x="12661070" y="22683775"/>
            <a:ext cx="18582938" cy="8990273"/>
          </a:xfrm>
          <a:prstGeom prst="roundRect">
            <a:avLst>
              <a:gd name="adj" fmla="val 15396"/>
            </a:avLst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808DBC6-9A60-2C72-785A-8A4EB195B182}"/>
              </a:ext>
            </a:extLst>
          </p:cNvPr>
          <p:cNvSpPr txBox="1"/>
          <p:nvPr/>
        </p:nvSpPr>
        <p:spPr bwMode="auto">
          <a:xfrm>
            <a:off x="317777" y="16593249"/>
            <a:ext cx="4977100" cy="194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6000" kern="0" dirty="0">
                <a:ln w="3175">
                  <a:solidFill>
                    <a:srgbClr val="000000"/>
                  </a:solidFill>
                </a:ln>
                <a:latin typeface="Bahnschrift SemiBold SemiConden" panose="020B0502040204020203" pitchFamily="34" charset="0"/>
              </a:rPr>
              <a:t>WATER</a:t>
            </a:r>
            <a:br>
              <a:rPr lang="en-CA" sz="6000" kern="0" dirty="0">
                <a:ln w="3175">
                  <a:solidFill>
                    <a:srgbClr val="000000"/>
                  </a:solidFill>
                </a:ln>
                <a:latin typeface="Bahnschrift SemiBold SemiConden" panose="020B0502040204020203" pitchFamily="34" charset="0"/>
              </a:rPr>
            </a:br>
            <a:r>
              <a:rPr lang="en-CA" sz="6000" kern="0" dirty="0">
                <a:ln w="3175">
                  <a:solidFill>
                    <a:srgbClr val="000000"/>
                  </a:solidFill>
                </a:ln>
                <a:latin typeface="Bahnschrift SemiBold SemiConden" panose="020B0502040204020203" pitchFamily="34" charset="0"/>
              </a:rPr>
              <a:t>TANK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0D330056-B8A2-52DD-2F75-CAC47C6D7623}"/>
              </a:ext>
            </a:extLst>
          </p:cNvPr>
          <p:cNvSpPr/>
          <p:nvPr/>
        </p:nvSpPr>
        <p:spPr bwMode="auto">
          <a:xfrm>
            <a:off x="34731442" y="2581"/>
            <a:ext cx="4732747" cy="4732747"/>
          </a:xfrm>
          <a:prstGeom prst="roundRect">
            <a:avLst>
              <a:gd name="adj" fmla="val 0"/>
            </a:avLst>
          </a:prstGeom>
          <a:solidFill>
            <a:srgbClr val="BFE35B"/>
          </a:solidFill>
          <a:ln w="762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pic>
        <p:nvPicPr>
          <p:cNvPr id="23" name="Picture 22" descr="A black and white logo&#10;&#10;Description automatically generated">
            <a:extLst>
              <a:ext uri="{FF2B5EF4-FFF2-40B4-BE49-F238E27FC236}">
                <a16:creationId xmlns:a16="http://schemas.microsoft.com/office/drawing/2014/main" id="{15F3079E-D1D5-479B-4B67-4399E0217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4795029" y="-30955"/>
            <a:ext cx="4732748" cy="4732748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FA6D852-C107-7D86-B791-C391660F2DD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13" t="15990" r="932" b="13324"/>
          <a:stretch/>
        </p:blipFill>
        <p:spPr>
          <a:xfrm>
            <a:off x="921240" y="22461743"/>
            <a:ext cx="9984183" cy="9538305"/>
          </a:xfrm>
          <a:prstGeom prst="roundRect">
            <a:avLst>
              <a:gd name="adj" fmla="val 14781"/>
            </a:avLst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9D9330F9-1A39-EB8F-F605-DCD7094C81B7}"/>
              </a:ext>
            </a:extLst>
          </p:cNvPr>
          <p:cNvSpPr txBox="1"/>
          <p:nvPr/>
        </p:nvSpPr>
        <p:spPr bwMode="auto">
          <a:xfrm>
            <a:off x="2701539" y="30096353"/>
            <a:ext cx="6423584" cy="1020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6000" kern="0" dirty="0">
                <a:ln w="3175">
                  <a:solidFill>
                    <a:srgbClr val="000000"/>
                  </a:solidFill>
                </a:ln>
                <a:latin typeface="Bahnschrift SemiBold SemiConden" panose="020B0502040204020203" pitchFamily="34" charset="0"/>
              </a:rPr>
              <a:t>MOISTURE SENSOR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531DE1-6400-57A7-864C-1E7122916C75}"/>
              </a:ext>
            </a:extLst>
          </p:cNvPr>
          <p:cNvSpPr txBox="1"/>
          <p:nvPr/>
        </p:nvSpPr>
        <p:spPr bwMode="auto">
          <a:xfrm>
            <a:off x="3444158" y="22892281"/>
            <a:ext cx="4977100" cy="1020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6661" tIns="48331" rIns="96661" bIns="4833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CA" sz="6000" kern="0" dirty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IR LED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93DFB48-6BA3-E797-C914-F7F1CE84ADF0}"/>
              </a:ext>
            </a:extLst>
          </p:cNvPr>
          <p:cNvCxnSpPr/>
          <p:nvPr/>
        </p:nvCxnSpPr>
        <p:spPr bwMode="auto">
          <a:xfrm flipV="1">
            <a:off x="5913331" y="29215656"/>
            <a:ext cx="0" cy="788094"/>
          </a:xfrm>
          <a:prstGeom prst="straightConnector1">
            <a:avLst/>
          </a:prstGeom>
          <a:solidFill>
            <a:schemeClr val="accent1"/>
          </a:solidFill>
          <a:ln w="857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2" name="Arrow: U-Turn 51">
            <a:extLst>
              <a:ext uri="{FF2B5EF4-FFF2-40B4-BE49-F238E27FC236}">
                <a16:creationId xmlns:a16="http://schemas.microsoft.com/office/drawing/2014/main" id="{196FC3E1-C821-3D42-95FE-EB304E042D8D}"/>
              </a:ext>
            </a:extLst>
          </p:cNvPr>
          <p:cNvSpPr/>
          <p:nvPr/>
        </p:nvSpPr>
        <p:spPr bwMode="auto">
          <a:xfrm rot="16200000" flipH="1">
            <a:off x="2433790" y="23644039"/>
            <a:ext cx="2514603" cy="1860925"/>
          </a:xfrm>
          <a:prstGeom prst="uturnArrow">
            <a:avLst>
              <a:gd name="adj1" fmla="val 10669"/>
              <a:gd name="adj2" fmla="val 16299"/>
              <a:gd name="adj3" fmla="val 38308"/>
              <a:gd name="adj4" fmla="val 43750"/>
              <a:gd name="adj5" fmla="val 75000"/>
            </a:avLst>
          </a:prstGeom>
          <a:solidFill>
            <a:srgbClr val="0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384625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Bridge in Fog 1">
      <a:dk1>
        <a:srgbClr val="3E3E5C"/>
      </a:dk1>
      <a:lt1>
        <a:srgbClr val="FFFFFF"/>
      </a:lt1>
      <a:dk2>
        <a:srgbClr val="39598D"/>
      </a:dk2>
      <a:lt2>
        <a:srgbClr val="FFFFFF"/>
      </a:lt2>
      <a:accent1>
        <a:srgbClr val="800000"/>
      </a:accent1>
      <a:accent2>
        <a:srgbClr val="004080"/>
      </a:accent2>
      <a:accent3>
        <a:srgbClr val="AEB5C5"/>
      </a:accent3>
      <a:accent4>
        <a:srgbClr val="DADADA"/>
      </a:accent4>
      <a:accent5>
        <a:srgbClr val="C0AAAA"/>
      </a:accent5>
      <a:accent6>
        <a:srgbClr val="003973"/>
      </a:accent6>
      <a:hlink>
        <a:srgbClr val="008000"/>
      </a:hlink>
      <a:folHlink>
        <a:srgbClr val="6666FF"/>
      </a:folHlink>
    </a:clrScheme>
    <a:fontScheme name="Bridge in Fog">
      <a:majorFont>
        <a:latin typeface="Tahoma"/>
        <a:ea typeface="MS Pゴシック"/>
        <a:cs typeface="MS Pゴシック"/>
      </a:majorFont>
      <a:minorFont>
        <a:latin typeface="Tahoma"/>
        <a:ea typeface="MS Pゴシック"/>
        <a:cs typeface="MS P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8" charset="0"/>
            <a:ea typeface="ＭＳ Ｐゴシック" pitchFamily="-108" charset="-128"/>
            <a:cs typeface="ＭＳ Ｐゴシック" pitchFamily="-10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8" charset="0"/>
            <a:ea typeface="ＭＳ Ｐゴシック" pitchFamily="-108" charset="-128"/>
            <a:cs typeface="ＭＳ Ｐゴシック" pitchFamily="-108" charset="-128"/>
          </a:defRPr>
        </a:defPPr>
      </a:lstStyle>
    </a:lnDef>
    <a:txDef>
      <a:spPr bwMode="auto">
        <a:solidFill>
          <a:srgbClr val="F5BB58"/>
        </a:solidFill>
        <a:ln>
          <a:noFill/>
        </a:ln>
        <a:extLst>
          <a:ext uri="{909E8E84-426E-40dd-AFC4-6F175D3DCCD1}">
            <a14:hiddenFill xmlns:r="http://schemas.openxmlformats.org/officeDocument/2006/relationships" xmlns:p="http://schemas.openxmlformats.org/presentationml/2006/main" xmlns:a14="http://schemas.microsoft.com/office/drawing/2010/main" xmlns="">
              <a:solidFill>
                <a:srgbClr val="FFFFFF"/>
              </a:solidFill>
            </a14:hiddenFill>
          </a:ext>
          <a:ext uri="{91240B29-F687-4f45-9708-019B960494DF}">
            <a14:hiddenLine xmlns:r="http://schemas.openxmlformats.org/officeDocument/2006/relationships" xmlns:p="http://schemas.openxmlformats.org/presentationml/2006/main" xmlns:a14="http://schemas.microsoft.com/office/drawing/2010/main" xmlns="" w="9525">
              <a:solidFill>
                <a:srgbClr val="000000"/>
              </a:solidFill>
              <a:miter lim="800000"/>
              <a:headEnd/>
              <a:tailEnd/>
            </a14:hiddenLine>
          </a:ext>
          <a:ext uri="{FAA26D3D-D897-4be2-8F04-BA451C77F1D7}">
            <ma14:placeholderFlag xmlns:r="http://schemas.openxmlformats.org/officeDocument/2006/relationships" xmlns:p="http://schemas.openxmlformats.org/presentationml/2006/main" xmlns:ma14="http://schemas.microsoft.com/office/mac/drawingml/2011/main" xmlns="" val="1"/>
          </a:ext>
        </a:extLst>
      </a:spPr>
      <a:bodyPr vert="horz" wrap="square" lIns="96661" tIns="48331" rIns="96661" bIns="48331" numCol="1" anchor="ctr" anchorCtr="0" compatLnSpc="1">
        <a:prstTxWarp prst="textNoShape">
          <a:avLst/>
        </a:prstTxWarp>
      </a:bodyPr>
      <a:lstStyle>
        <a:defPPr algn="l">
          <a:defRPr sz="6000" kern="0" dirty="0"/>
        </a:defPPr>
      </a:lstStyle>
    </a:txDef>
  </a:objectDefaults>
  <a:extraClrSchemeLst>
    <a:extraClrScheme>
      <a:clrScheme name="Bridge in Fog 1">
        <a:dk1>
          <a:srgbClr val="3E3E5C"/>
        </a:dk1>
        <a:lt1>
          <a:srgbClr val="FFFFFF"/>
        </a:lt1>
        <a:dk2>
          <a:srgbClr val="39598D"/>
        </a:dk2>
        <a:lt2>
          <a:srgbClr val="FFFFFF"/>
        </a:lt2>
        <a:accent1>
          <a:srgbClr val="800000"/>
        </a:accent1>
        <a:accent2>
          <a:srgbClr val="004080"/>
        </a:accent2>
        <a:accent3>
          <a:srgbClr val="AEB5C5"/>
        </a:accent3>
        <a:accent4>
          <a:srgbClr val="DADADA"/>
        </a:accent4>
        <a:accent5>
          <a:srgbClr val="C0AAAA"/>
        </a:accent5>
        <a:accent6>
          <a:srgbClr val="003973"/>
        </a:accent6>
        <a:hlink>
          <a:srgbClr val="008000"/>
        </a:hlink>
        <a:folHlink>
          <a:srgbClr val="6666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DE7EFD3FBA6942813E0D9C990A5F21" ma:contentTypeVersion="4" ma:contentTypeDescription="Create a new document." ma:contentTypeScope="" ma:versionID="bb3c7dd22c42821d5f8d18289a3e7206">
  <xsd:schema xmlns:xsd="http://www.w3.org/2001/XMLSchema" xmlns:xs="http://www.w3.org/2001/XMLSchema" xmlns:p="http://schemas.microsoft.com/office/2006/metadata/properties" xmlns:ns2="63aadaa2-dac2-4cf2-bfe6-655320b60966" targetNamespace="http://schemas.microsoft.com/office/2006/metadata/properties" ma:root="true" ma:fieldsID="31ed89a9ed26ef904479dbe782257266" ns2:_="">
    <xsd:import namespace="63aadaa2-dac2-4cf2-bfe6-655320b6096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aadaa2-dac2-4cf2-bfe6-655320b609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AE4B23-C971-4CE3-8B86-416997E1D94F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63aadaa2-dac2-4cf2-bfe6-655320b6096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A45B24E-8092-4D97-A381-7C6963DEDD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66CC48-970E-454E-B54B-9AD34E503647}">
  <ds:schemaRefs>
    <ds:schemaRef ds:uri="63aadaa2-dac2-4cf2-bfe6-655320b6096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377</TotalTime>
  <Words>161</Words>
  <Application>Microsoft Office PowerPoint</Application>
  <PresentationFormat>Custom</PresentationFormat>
  <Paragraphs>37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ＭＳ Ｐゴシック</vt:lpstr>
      <vt:lpstr>Aptos</vt:lpstr>
      <vt:lpstr>Arial</vt:lpstr>
      <vt:lpstr>Bahnschrift SemiBold SemiConden</vt:lpstr>
      <vt:lpstr>Courier New</vt:lpstr>
      <vt:lpstr>Gill Sans MT</vt:lpstr>
      <vt:lpstr>Tahoma</vt:lpstr>
      <vt:lpstr>Wingdings</vt:lpstr>
      <vt:lpstr>Default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Wassyng</dc:creator>
  <cp:lastModifiedBy>Arun Mistry</cp:lastModifiedBy>
  <cp:revision>2</cp:revision>
  <cp:lastPrinted>2024-04-02T17:01:56Z</cp:lastPrinted>
  <dcterms:created xsi:type="dcterms:W3CDTF">2019-03-25T14:58:18Z</dcterms:created>
  <dcterms:modified xsi:type="dcterms:W3CDTF">2024-04-02T22:08:19Z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0x010100E1DE7EFD3FBA6942813E0D9C990A5F21</vt:lpwstr>
  </property>
</Properties>
</file>

<file path=docProps/thumbnail.jpeg>
</file>